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gIwGlYC1VOLf1zIAJh95hW27C7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697807df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1697807df8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hyperlink" Target="https://www.loc.gov/item/mp7600004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hyperlink" Target="https://adst.org/wp-content/uploads/2012/09/Lyon-Cecil-on-Cornelia-Bassell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hyperlink" Target="https://www.loc.gov/item/afccal000100/" TargetMode="External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hyperlink" Target="https://www.adst.org/OH%20TOCs/Veliotes,%20Nicholas%20A.toc.pdf" TargetMode="External"/><Relationship Id="rId5" Type="http://schemas.openxmlformats.org/officeDocument/2006/relationships/hyperlink" Target="https://www.adst.org/OH%20TOCs/Laingen,%20Penelope.toc.pdf" TargetMode="External"/><Relationship Id="rId6" Type="http://schemas.openxmlformats.org/officeDocument/2006/relationships/hyperlink" Target="https://www.adst.org/OH%20TOCs/Wilcox,%20Phillip%20C.toc.pdf" TargetMode="External"/><Relationship Id="rId7" Type="http://schemas.openxmlformats.org/officeDocument/2006/relationships/hyperlink" Target="https://adst.org/wp-content/uploads/2013/12/Mbenna-Vella-Gene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31.jpg"/><Relationship Id="rId10" Type="http://schemas.openxmlformats.org/officeDocument/2006/relationships/image" Target="../media/image28.png"/><Relationship Id="rId9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hyperlink" Target="https://www.adst.org/OH%20TOCs/Oakley.Robert.B.pdf" TargetMode="External"/><Relationship Id="rId7" Type="http://schemas.openxmlformats.org/officeDocument/2006/relationships/hyperlink" Target="https://www.adst.org/OH%20TOCs/Peck.Edward.pdf" TargetMode="External"/><Relationship Id="rId8" Type="http://schemas.openxmlformats.org/officeDocument/2006/relationships/hyperlink" Target="https://adst.org/OH%20TOCs/Cella.Glenn.pd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Relationship Id="rId4" Type="http://schemas.openxmlformats.org/officeDocument/2006/relationships/hyperlink" Target="https://www.loc.gov/item/94838614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dst.org/OH%20TOCs/ADST.HistoryofUSDiplomacy.Book.small.pdf" TargetMode="External"/><Relationship Id="rId4" Type="http://schemas.openxmlformats.org/officeDocument/2006/relationships/hyperlink" Target="https://adst.org/OH%20TOCs/ADST.HistoryofUSDiplomacy.Panels.8.5x11.pdf" TargetMode="External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Relationship Id="rId4" Type="http://schemas.openxmlformats.org/officeDocument/2006/relationships/hyperlink" Target="https://www.loc.gov/item/webcast-7410/" TargetMode="External"/><Relationship Id="rId5" Type="http://schemas.openxmlformats.org/officeDocument/2006/relationships/hyperlink" Target="https://www.loc.gov/item/webcast-9812/" TargetMode="External"/><Relationship Id="rId6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jpg"/><Relationship Id="rId4" Type="http://schemas.openxmlformats.org/officeDocument/2006/relationships/hyperlink" Target="https://www.loc.gov/item/2019641686/" TargetMode="External"/><Relationship Id="rId5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jpg"/><Relationship Id="rId4" Type="http://schemas.openxmlformats.org/officeDocument/2006/relationships/hyperlink" Target="https://www.adst.org/OH%20TOCs/Oakley%2C%20Robert%20B.toc.pdf" TargetMode="External"/><Relationship Id="rId5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Relationship Id="rId4" Type="http://schemas.openxmlformats.org/officeDocument/2006/relationships/hyperlink" Target="https://www.loc.gov/item/mfdipbib000187/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adst.org/oral-history/oral-history-interviews/" TargetMode="External"/><Relationship Id="rId4" Type="http://schemas.openxmlformats.org/officeDocument/2006/relationships/image" Target="../media/image47.jpg"/><Relationship Id="rId5" Type="http://schemas.openxmlformats.org/officeDocument/2006/relationships/hyperlink" Target="https://www.loc.gov/collection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s://prezi.com/view/EWuLOxqtWoX35HBuTfwz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dst.org/OH%20TOCs/ADST.HistoryofUSDiplomacy.Book.small.pdf" TargetMode="External"/><Relationship Id="rId4" Type="http://schemas.openxmlformats.org/officeDocument/2006/relationships/hyperlink" Target="https://adst.org/OH%20TOCs/ADST.HistoryofUSDiplomacy.Panels.8.5x11.pdf" TargetMode="External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www.doe.virginia.gov/testing/sol/standards_docs/history_socialscience/index.s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7" Type="http://schemas.openxmlformats.org/officeDocument/2006/relationships/hyperlink" Target="https://www.loc.gov/rr/main/images/chinese-exclusion-act.pdf" TargetMode="External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businesscard, envelope, screenshot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450" y="242500"/>
            <a:ext cx="10409101" cy="58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1869" y="514405"/>
            <a:ext cx="3662531" cy="362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 with medium confidence" id="151" name="Google Shape;1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/>
        </p:nvSpPr>
        <p:spPr>
          <a:xfrm>
            <a:off x="3047999" y="539364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https://www.loc.gov/item/mp76000040/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6733" y="1307192"/>
            <a:ext cx="988606" cy="158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6663" y="2452489"/>
            <a:ext cx="971278" cy="55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164" name="Google Shape;1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-21336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2"/>
          <p:cNvSpPr txBox="1"/>
          <p:nvPr/>
        </p:nvSpPr>
        <p:spPr>
          <a:xfrm>
            <a:off x="4015819" y="4911365"/>
            <a:ext cx="46285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https://adst.org/wp-content/uploads/2012/09/Lyon-Cecil-on-Cornelia-Bassell.pdf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170" name="Google Shape;1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-21336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/>
        </p:nvSpPr>
        <p:spPr>
          <a:xfrm>
            <a:off x="3198044" y="5042496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https://www.loc.gov/item/afccal000100/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2" name="Google Shape;17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4529" y="1925571"/>
            <a:ext cx="4417656" cy="140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imeline&#10;&#10;Description automatically generated"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272907" y="1383085"/>
            <a:ext cx="33912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https://www.adst.org/OH%20TOCs/Veliotes,%20Nicholas%20A.toc.pdf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8527800" y="2099995"/>
            <a:ext cx="33912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https://www.adst.org/OH%20TOCs/Laingen,%20Penelope.toc.pdf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272907" y="3043169"/>
            <a:ext cx="33912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https://www.adst.org/OH%20TOCs/Wilcox,%20Phillip%20C.toc.pdf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8527800" y="3832666"/>
            <a:ext cx="33912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https://adst.org/wp-content/uploads/2013/12/Mbenna-Vella-Gene.pdf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imeline&#10;&#10;Description automatically generated"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bubble chart&#10;&#10;Description automatically generated" id="196" name="Google Shape;1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sign with white text&#10;&#10;Description automatically generated with low confidence" id="197" name="Google Shape;197;p17"/>
          <p:cNvPicPr preferRelativeResize="0"/>
          <p:nvPr/>
        </p:nvPicPr>
        <p:blipFill rotWithShape="1">
          <a:blip r:embed="rId4">
            <a:alphaModFix/>
          </a:blip>
          <a:srcRect b="32147" l="27083" r="30214" t="10963"/>
          <a:stretch/>
        </p:blipFill>
        <p:spPr>
          <a:xfrm>
            <a:off x="1662545" y="4457439"/>
            <a:ext cx="2214880" cy="2282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198" name="Google Shape;198;p17"/>
          <p:cNvPicPr preferRelativeResize="0"/>
          <p:nvPr/>
        </p:nvPicPr>
        <p:blipFill rotWithShape="1">
          <a:blip r:embed="rId5">
            <a:alphaModFix/>
          </a:blip>
          <a:srcRect b="30815" l="26625" r="30978" t="17037"/>
          <a:stretch/>
        </p:blipFill>
        <p:spPr>
          <a:xfrm>
            <a:off x="4871720" y="4457439"/>
            <a:ext cx="2448560" cy="232944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 txBox="1"/>
          <p:nvPr/>
        </p:nvSpPr>
        <p:spPr>
          <a:xfrm>
            <a:off x="0" y="5273040"/>
            <a:ext cx="182372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https://www.adst.org/OH%20TOCs/Oakley.Robert.B.pdf</a:t>
            </a:r>
            <a:r>
              <a:rPr lang="en-I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3960090" y="4859851"/>
            <a:ext cx="98298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https://www.adst.org/OH%20TOCs/Peck.Edward.pdf</a:t>
            </a:r>
            <a:r>
              <a:rPr lang="en-I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7462290" y="4859851"/>
            <a:ext cx="85228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https://adst.org/OH%20TOCs/Cella.Glenn.pdf</a:t>
            </a:r>
            <a:r>
              <a:rPr lang="en-I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56585" y="4131963"/>
            <a:ext cx="2816198" cy="228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30455" y="4580829"/>
            <a:ext cx="1701800" cy="55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 with low confidence"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 txBox="1"/>
          <p:nvPr/>
        </p:nvSpPr>
        <p:spPr>
          <a:xfrm>
            <a:off x="3703320" y="548461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https://www.loc.gov/item/94838614/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697807df8_1_1"/>
          <p:cNvSpPr txBox="1"/>
          <p:nvPr/>
        </p:nvSpPr>
        <p:spPr>
          <a:xfrm>
            <a:off x="197963" y="2947762"/>
            <a:ext cx="249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https://adst.org/OH%20TOCs/ADST.HistoryofUSDiplomacy.Book.small.pdf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1697807df8_1_1"/>
          <p:cNvSpPr txBox="1"/>
          <p:nvPr/>
        </p:nvSpPr>
        <p:spPr>
          <a:xfrm>
            <a:off x="9494520" y="5530879"/>
            <a:ext cx="2599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https://adst.org/OH%20TOCs/ADST.HistoryofUSDiplomacy.Panels.8.5x11.pdf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g11697807df8_1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7480" y="608544"/>
            <a:ext cx="6767501" cy="585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214" name="Google Shape;2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1981200" y="504265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https://www.loc.gov/item/webcast-7410/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4494414" y="5381506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https://www.loc.gov/item/webcast-9812/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6062" y="1641220"/>
            <a:ext cx="3805237" cy="795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" id="222" name="Google Shape;2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" id="227" name="Google Shape;2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-1524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3429000" y="524839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https://www.loc.gov/item/2019641686/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9" name="Google Shape;22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6224" y="1407657"/>
            <a:ext cx="3825875" cy="386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PowerPoint&#10;&#10;Description automatically generated"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/>
          <p:nvPr/>
        </p:nvSpPr>
        <p:spPr>
          <a:xfrm>
            <a:off x="3246120" y="520895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https://www.adst.org/OH%20TOCs/Oakley%2C%20Robert%20B.toc.pdf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7525" y="2143270"/>
            <a:ext cx="3660775" cy="235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3047999" y="559129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https://www.loc.gov/item/mfdipbib000187/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43" name="Google Shape;24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9620" y="897374"/>
            <a:ext cx="4792759" cy="379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8158" y="2181173"/>
            <a:ext cx="4175681" cy="166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/>
        </p:nvSpPr>
        <p:spPr>
          <a:xfrm>
            <a:off x="2346960" y="506551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https://adst.org/oral-history/oral-history-interviews/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 picture containing text, businesscard&#10;&#10;Description automatically generated" id="250" name="Google Shape;25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3977640" y="573645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https://www.loc.gov/collections/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, PowerPoint&#10;&#10;Description automatically generated" id="256" name="Google Shape;2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-21336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3368040" y="51493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USE: ADST Oral Histories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262" name="Google Shape;2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-213360"/>
            <a:ext cx="886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 txBox="1"/>
          <p:nvPr/>
        </p:nvSpPr>
        <p:spPr>
          <a:xfrm>
            <a:off x="3368040" y="51493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USE: LoC Digital Archives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businesscard, screenshot, envelope&#10;&#10;Description automatically generated" id="268" name="Google Shape;2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businesscard, screenshot&#10;&#10;Description automatically generated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650448" y="5269584"/>
            <a:ext cx="3139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PowerPoint in hyperlinked and intended for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if Prezi is unavailable 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7173798" y="5269584"/>
            <a:ext cx="4367753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Prezi may be found here:</a:t>
            </a:r>
            <a:b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https://prezi.com/view/EWuLOxqtWoX35HBuTfwz/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owerPoint&#10;&#10;Description automatically generated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12700"/>
            <a:ext cx="8866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9653" y="736600"/>
            <a:ext cx="5760291" cy="40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0160" y="1887220"/>
            <a:ext cx="1983663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197963" y="2947762"/>
            <a:ext cx="249951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https://adst.org/OH%20TOCs/ADST.HistoryofUSDiplomacy.Book.small.pdf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494520" y="5530879"/>
            <a:ext cx="25994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https://adst.org/OH%20TOCs/ADST.HistoryofUSDiplomacy.Panels.8.5x11.pdf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7480" y="608544"/>
            <a:ext cx="6767501" cy="585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201" y="288017"/>
            <a:ext cx="5745480" cy="55385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3759201" y="6015985"/>
            <a:ext cx="67702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https://www.doe.virginia.gov/testing/sol/standards_docs/history_socialscience/index.shtml</a:t>
            </a: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0"/>
            <a:ext cx="88750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"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545" y="0"/>
            <a:ext cx="8866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13329" r="2968" t="0"/>
          <a:stretch/>
        </p:blipFill>
        <p:spPr>
          <a:xfrm>
            <a:off x="3403600" y="403226"/>
            <a:ext cx="6019800" cy="387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135" name="Google Shape;135;p8"/>
          <p:cNvPicPr preferRelativeResize="0"/>
          <p:nvPr/>
        </p:nvPicPr>
        <p:blipFill rotWithShape="1">
          <a:blip r:embed="rId3">
            <a:alphaModFix/>
          </a:blip>
          <a:srcRect b="28523" l="33132" r="4518" t="5528"/>
          <a:stretch/>
        </p:blipFill>
        <p:spPr>
          <a:xfrm>
            <a:off x="4697280" y="4495162"/>
            <a:ext cx="2765622" cy="2262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creenshot, businesscard&#10;&#10;Description automatically generated" id="136" name="Google Shape;136;p8"/>
          <p:cNvPicPr preferRelativeResize="0"/>
          <p:nvPr/>
        </p:nvPicPr>
        <p:blipFill rotWithShape="1">
          <a:blip r:embed="rId4">
            <a:alphaModFix/>
          </a:blip>
          <a:srcRect b="27704" l="0" r="0" t="0"/>
          <a:stretch/>
        </p:blipFill>
        <p:spPr>
          <a:xfrm>
            <a:off x="1662545" y="-213360"/>
            <a:ext cx="8866909" cy="4958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137" name="Google Shape;137;p8"/>
          <p:cNvPicPr preferRelativeResize="0"/>
          <p:nvPr/>
        </p:nvPicPr>
        <p:blipFill rotWithShape="1">
          <a:blip r:embed="rId5">
            <a:alphaModFix/>
          </a:blip>
          <a:srcRect b="27841" l="32141" r="0" t="3847"/>
          <a:stretch/>
        </p:blipFill>
        <p:spPr>
          <a:xfrm>
            <a:off x="389185" y="4307840"/>
            <a:ext cx="3034735" cy="2362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al user interface&#10;&#10;Description automatically generated" id="138" name="Google Shape;138;p8"/>
          <p:cNvPicPr preferRelativeResize="0"/>
          <p:nvPr/>
        </p:nvPicPr>
        <p:blipFill rotWithShape="1">
          <a:blip r:embed="rId6">
            <a:alphaModFix/>
          </a:blip>
          <a:srcRect b="24739" l="38771" r="3578" t="4528"/>
          <a:stretch/>
        </p:blipFill>
        <p:spPr>
          <a:xfrm>
            <a:off x="8888615" y="3738880"/>
            <a:ext cx="3110345" cy="295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10241280" y="1793240"/>
            <a:ext cx="15615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https://www.loc.gov/rr/main/images/chinese-exclusion-act.pdf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68746" y="4520167"/>
            <a:ext cx="2250352" cy="41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2021-09-27T10:15:45Z</dcterms:created>
  <dc:creator>Moria Crowley</dc:creator>
</cp:coreProperties>
</file>